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49"/>
  </p:notesMasterIdLst>
  <p:sldIdLst>
    <p:sldId id="256" r:id="rId3"/>
    <p:sldId id="619" r:id="rId4"/>
    <p:sldId id="257" r:id="rId5"/>
    <p:sldId id="266" r:id="rId6"/>
    <p:sldId id="260" r:id="rId7"/>
    <p:sldId id="581" r:id="rId8"/>
    <p:sldId id="282" r:id="rId9"/>
    <p:sldId id="586" r:id="rId10"/>
    <p:sldId id="589" r:id="rId11"/>
    <p:sldId id="705" r:id="rId12"/>
    <p:sldId id="706" r:id="rId13"/>
    <p:sldId id="707" r:id="rId14"/>
    <p:sldId id="708" r:id="rId15"/>
    <p:sldId id="644" r:id="rId16"/>
    <p:sldId id="709" r:id="rId17"/>
    <p:sldId id="605" r:id="rId18"/>
    <p:sldId id="611" r:id="rId19"/>
    <p:sldId id="703" r:id="rId20"/>
    <p:sldId id="645" r:id="rId21"/>
    <p:sldId id="710" r:id="rId22"/>
    <p:sldId id="711" r:id="rId23"/>
    <p:sldId id="712" r:id="rId24"/>
    <p:sldId id="713" r:id="rId25"/>
    <p:sldId id="714" r:id="rId26"/>
    <p:sldId id="715" r:id="rId27"/>
    <p:sldId id="716" r:id="rId28"/>
    <p:sldId id="717" r:id="rId29"/>
    <p:sldId id="718" r:id="rId30"/>
    <p:sldId id="719" r:id="rId31"/>
    <p:sldId id="720" r:id="rId32"/>
    <p:sldId id="721" r:id="rId33"/>
    <p:sldId id="722" r:id="rId34"/>
    <p:sldId id="723" r:id="rId35"/>
    <p:sldId id="724" r:id="rId36"/>
    <p:sldId id="725" r:id="rId37"/>
    <p:sldId id="726" r:id="rId38"/>
    <p:sldId id="727" r:id="rId39"/>
    <p:sldId id="728" r:id="rId40"/>
    <p:sldId id="729" r:id="rId41"/>
    <p:sldId id="735" r:id="rId42"/>
    <p:sldId id="730" r:id="rId43"/>
    <p:sldId id="731" r:id="rId44"/>
    <p:sldId id="734" r:id="rId45"/>
    <p:sldId id="732" r:id="rId46"/>
    <p:sldId id="733" r:id="rId47"/>
    <p:sldId id="280" r:id="rId48"/>
  </p:sldIdLst>
  <p:sldSz cx="18288000" cy="10287000"/>
  <p:notesSz cx="10287000" cy="18288000"/>
  <p:embeddedFontLs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Corbel" panose="020B0503020204020204" pitchFamily="34" charset="0"/>
      <p:regular r:id="rId54"/>
      <p:bold r:id="rId55"/>
      <p:italic r:id="rId56"/>
      <p:boldItalic r:id="rId57"/>
    </p:embeddedFont>
    <p:embeddedFont>
      <p:font typeface="Inter" panose="02000503000000020004" pitchFamily="2" charset="0"/>
      <p:regular r:id="rId58"/>
      <p:bold r:id="rId59"/>
    </p:embeddedFont>
    <p:embeddedFont>
      <p:font typeface="Inter SemiBold" panose="020F0502020204030204" pitchFamily="34" charset="0"/>
      <p:regular r:id="rId60"/>
      <p:bold r:id="rId61"/>
      <p:italic r:id="rId62"/>
      <p:boldItalic r:id="rId63"/>
    </p:embeddedFont>
    <p:embeddedFont>
      <p:font typeface="Open Sans" panose="020B0606030504020204" pitchFamily="34" charset="0"/>
      <p:regular r:id="rId64"/>
      <p:bold r:id="rId65"/>
      <p:italic r:id="rId66"/>
      <p:boldItalic r:id="rId67"/>
    </p:embeddedFont>
    <p:embeddedFont>
      <p:font typeface="Roboto" panose="02000000000000000000" pitchFamily="2" charset="0"/>
      <p:regular r:id="rId68"/>
      <p:bold r:id="rId69"/>
      <p:italic r:id="rId70"/>
      <p:boldItalic r:id="rId7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9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85"/>
    <p:restoredTop sz="94719"/>
  </p:normalViewPr>
  <p:slideViewPr>
    <p:cSldViewPr snapToGrid="0" snapToObjects="1">
      <p:cViewPr varScale="1">
        <p:scale>
          <a:sx n="98" d="100"/>
          <a:sy n="98" d="100"/>
        </p:scale>
        <p:origin x="8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4.fntdata"/><Relationship Id="rId68" Type="http://schemas.openxmlformats.org/officeDocument/2006/relationships/font" Target="fonts/font19.fntdata"/><Relationship Id="rId89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font" Target="fonts/font17.fntdata"/><Relationship Id="rId5" Type="http://schemas.openxmlformats.org/officeDocument/2006/relationships/slide" Target="slides/slide3.xml"/><Relationship Id="rId61" Type="http://schemas.openxmlformats.org/officeDocument/2006/relationships/font" Target="fonts/font12.fntdata"/><Relationship Id="rId90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font" Target="fonts/font20.fntdata"/><Relationship Id="rId8" Type="http://schemas.openxmlformats.org/officeDocument/2006/relationships/slide" Target="slides/slide6.xml"/><Relationship Id="rId51" Type="http://schemas.openxmlformats.org/officeDocument/2006/relationships/font" Target="fonts/font2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10.fntdata"/><Relationship Id="rId67" Type="http://schemas.openxmlformats.org/officeDocument/2006/relationships/font" Target="fonts/font18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font" Target="fonts/font21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" Type="http://schemas.openxmlformats.org/officeDocument/2006/relationships/slide" Target="slides/slide5.xml"/><Relationship Id="rId71" Type="http://schemas.openxmlformats.org/officeDocument/2006/relationships/font" Target="fonts/font22.fntdata"/><Relationship Id="rId9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20846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49877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13294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8769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71156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81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1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39" indent="0" algn="ctr">
              <a:buNone/>
              <a:defRPr sz="1999"/>
            </a:lvl2pPr>
            <a:lvl3pPr marL="914478" indent="0" algn="ctr">
              <a:buNone/>
              <a:defRPr sz="1800"/>
            </a:lvl3pPr>
            <a:lvl4pPr marL="1371719" indent="0" algn="ctr">
              <a:buNone/>
              <a:defRPr sz="1601"/>
            </a:lvl4pPr>
            <a:lvl5pPr marL="1828958" indent="0" algn="ctr">
              <a:buNone/>
              <a:defRPr sz="1601"/>
            </a:lvl5pPr>
            <a:lvl6pPr marL="2286197" indent="0" algn="ctr">
              <a:buNone/>
              <a:defRPr sz="1601"/>
            </a:lvl6pPr>
            <a:lvl7pPr marL="2743437" indent="0" algn="ctr">
              <a:buNone/>
              <a:defRPr sz="1601"/>
            </a:lvl7pPr>
            <a:lvl8pPr marL="3200678" indent="0" algn="ctr">
              <a:buNone/>
              <a:defRPr sz="1601"/>
            </a:lvl8pPr>
            <a:lvl9pPr marL="3657917" indent="0" algn="ctr">
              <a:buNone/>
              <a:defRPr sz="160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6" y="2565401"/>
            <a:ext cx="15773400" cy="427831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6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39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4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719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4pPr>
            <a:lvl5pPr marL="182895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5pPr>
            <a:lvl6pPr marL="228619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6pPr>
            <a:lvl7pPr marL="274343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7pPr>
            <a:lvl8pPr marL="320067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8pPr>
            <a:lvl9pPr marL="365791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299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9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5"/>
            <a:ext cx="7735889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1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1" y="3757615"/>
            <a:ext cx="7775575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>
              <a:defRPr sz="3199"/>
            </a:lvl1pPr>
            <a:lvl2pPr>
              <a:defRPr sz="2801"/>
            </a:lvl2pPr>
            <a:lvl3pPr>
              <a:defRPr sz="2400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457239" indent="0">
              <a:buNone/>
              <a:defRPr sz="2801"/>
            </a:lvl2pPr>
            <a:lvl3pPr marL="914478" indent="0">
              <a:buNone/>
              <a:defRPr sz="2400"/>
            </a:lvl3pPr>
            <a:lvl4pPr marL="1371719" indent="0">
              <a:buNone/>
              <a:defRPr sz="1999"/>
            </a:lvl4pPr>
            <a:lvl5pPr marL="1828958" indent="0">
              <a:buNone/>
              <a:defRPr sz="1999"/>
            </a:lvl5pPr>
            <a:lvl6pPr marL="2286197" indent="0">
              <a:buNone/>
              <a:defRPr sz="1999"/>
            </a:lvl6pPr>
            <a:lvl7pPr marL="2743437" indent="0">
              <a:buNone/>
              <a:defRPr sz="1999"/>
            </a:lvl7pPr>
            <a:lvl8pPr marL="3200678" indent="0">
              <a:buNone/>
              <a:defRPr sz="1999"/>
            </a:lvl8pPr>
            <a:lvl9pPr marL="3657917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299" y="547688"/>
            <a:ext cx="11677650" cy="871855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</p:spPr>
        <p:txBody>
          <a:bodyPr/>
          <a:lstStyle>
            <a:lvl1pPr>
              <a:defRPr sz="6401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1" y="2852939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78" lvl="0" indent="-647756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958" lvl="1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2pPr>
            <a:lvl3pPr marL="2743437" lvl="2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3pPr>
            <a:lvl4pPr marL="3657917" lvl="3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4pPr>
            <a:lvl5pPr marL="4572395" lvl="4" indent="-62235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599"/>
            </a:lvl5pPr>
            <a:lvl6pPr marL="5486875" lvl="5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6pPr>
            <a:lvl7pPr marL="6401353" lvl="6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7pPr>
            <a:lvl8pPr marL="7315833" lvl="7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8pPr>
            <a:lvl9pPr marL="8230312" lvl="8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1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1"/>
            <a:ext cx="2276478" cy="9731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3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5"/>
            <a:ext cx="2276478" cy="97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9" y="2582582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78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20" indent="-228620" algn="l" defTabSz="914478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860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9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33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7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1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5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96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3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3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1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5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9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3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1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y-site/data?limit=10" TargetMode="External"/><Relationship Id="rId2" Type="http://schemas.openxmlformats.org/officeDocument/2006/relationships/hyperlink" Target="http://www.my-site/hello/name" TargetMode="Externa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5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eatherapi.com/" TargetMode="Externa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://api.open-notify.org/" TargetMode="Externa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eatherapi.com/" TargetMode="Externa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4117188"/>
            <a:ext cx="15773400" cy="2904100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Основы работы с сетью. </a:t>
            </a:r>
            <a:b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Библиотека </a:t>
            </a:r>
            <a:r>
              <a:rPr lang="en-US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Requests.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4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11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Протокол </a:t>
            </a:r>
            <a:r>
              <a:rPr lang="en-US" dirty="0"/>
              <a:t>https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7225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HTTPS (</a:t>
            </a:r>
            <a:r>
              <a:rPr lang="en-US" sz="2400" dirty="0" err="1"/>
              <a:t>HyperText</a:t>
            </a:r>
            <a:r>
              <a:rPr lang="en-US" sz="2400" dirty="0"/>
              <a:t> Transfer Protocol Secure) — </a:t>
            </a:r>
            <a:r>
              <a:rPr lang="ru-RU" sz="2400" dirty="0"/>
              <a:t>это расширение протокола </a:t>
            </a:r>
            <a:r>
              <a:rPr lang="en-US" sz="2400" dirty="0"/>
              <a:t>http</a:t>
            </a:r>
            <a:r>
              <a:rPr lang="ru-RU" sz="2400" dirty="0"/>
              <a:t>, заключающееся в добавлении шифрования передаваемых данных.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Безопасность и шифрование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HTTP:</a:t>
            </a:r>
            <a:r>
              <a:rPr lang="ru-RU" sz="2400" dirty="0"/>
              <a:t> Данные передаются в открытом виде, без шифрования.  Уязвим для атак, таких как перехват данных (</a:t>
            </a:r>
            <a:r>
              <a:rPr lang="ru-RU" sz="2400" dirty="0" err="1"/>
              <a:t>ман</a:t>
            </a:r>
            <a:r>
              <a:rPr lang="ru-RU" sz="2400" dirty="0"/>
              <a:t>-ин-</a:t>
            </a:r>
            <a:r>
              <a:rPr lang="ru-RU" sz="2400" dirty="0" err="1"/>
              <a:t>зе</a:t>
            </a:r>
            <a:r>
              <a:rPr lang="ru-RU" sz="2400" dirty="0"/>
              <a:t>-</a:t>
            </a:r>
            <a:r>
              <a:rPr lang="ru-RU" sz="2400" dirty="0" err="1"/>
              <a:t>мидл</a:t>
            </a:r>
            <a:r>
              <a:rPr lang="ru-RU" sz="2400" dirty="0"/>
              <a:t> атака), </a:t>
            </a:r>
            <a:r>
              <a:rPr lang="ru-RU" sz="2400" dirty="0" err="1"/>
              <a:t>прослушка</a:t>
            </a:r>
            <a:r>
              <a:rPr lang="ru-RU" sz="2400" dirty="0"/>
              <a:t> и изменение данных в пути.</a:t>
            </a:r>
          </a:p>
          <a:p>
            <a:pPr>
              <a:lnSpc>
                <a:spcPct val="150000"/>
              </a:lnSpc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HTTPS:</a:t>
            </a:r>
            <a:r>
              <a:rPr lang="ru-RU" sz="2400" dirty="0"/>
              <a:t>Данные передаются в зашифрованном виде с использованием </a:t>
            </a:r>
            <a:r>
              <a:rPr lang="en-US" sz="2400" dirty="0"/>
              <a:t>SSL (Secure Sockets Layer) </a:t>
            </a:r>
            <a:r>
              <a:rPr lang="ru-RU" sz="2400" dirty="0"/>
              <a:t>или </a:t>
            </a:r>
            <a:r>
              <a:rPr lang="en-US" sz="2400" dirty="0"/>
              <a:t>TLS (Transport Layer Security). </a:t>
            </a:r>
            <a:r>
              <a:rPr lang="ru-RU" sz="2400" dirty="0"/>
              <a:t>Обеспечивает конфиденциальность, целостность и подлинность передаваемых данных.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Защищает от перехвата данных и других видов атак.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Требует наличия </a:t>
            </a:r>
            <a:r>
              <a:rPr lang="en-US" sz="2400" dirty="0"/>
              <a:t>SSL/TLS-</a:t>
            </a:r>
            <a:r>
              <a:rPr lang="ru-RU" sz="2400" dirty="0"/>
              <a:t>сертификата, который подтверждает подлинность сайта.</a:t>
            </a:r>
          </a:p>
          <a:p>
            <a:pPr>
              <a:lnSpc>
                <a:spcPct val="150000"/>
              </a:lnSpc>
            </a:pPr>
            <a:r>
              <a:rPr lang="ru-RU" sz="2400" dirty="0"/>
              <a:t>Сертификаты могут быть выданы авторитетными центрами сертификации (</a:t>
            </a:r>
            <a:r>
              <a:rPr lang="en-US" sz="2400" dirty="0"/>
              <a:t>CA), </a:t>
            </a:r>
            <a:r>
              <a:rPr lang="ru-RU" sz="2400" dirty="0"/>
              <a:t>такими как </a:t>
            </a:r>
            <a:r>
              <a:rPr lang="en-US" sz="2400" dirty="0"/>
              <a:t>Let's Encrypt, DigiCert </a:t>
            </a:r>
            <a:r>
              <a:rPr lang="ru-RU" sz="2400" dirty="0"/>
              <a:t>и другие.  Обеспечивает уверенность пользователям, что они подключены к подлинному веб-сайту.</a:t>
            </a:r>
          </a:p>
        </p:txBody>
      </p:sp>
    </p:spTree>
    <p:extLst>
      <p:ext uri="{BB962C8B-B14F-4D97-AF65-F5344CB8AC3E}">
        <p14:creationId xmlns:p14="http://schemas.microsoft.com/office/powerpoint/2010/main" val="2936367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компоненты </a:t>
            </a:r>
            <a:r>
              <a:rPr lang="en-US" dirty="0"/>
              <a:t>HTTP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798085"/>
            <a:ext cx="16808631" cy="5071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ru-RU" sz="2400" b="1" dirty="0"/>
              <a:t>Запросы и ответы: </a:t>
            </a:r>
            <a:r>
              <a:rPr lang="en-US" sz="2400" dirty="0"/>
              <a:t>HTTP </a:t>
            </a:r>
            <a:r>
              <a:rPr lang="ru-RU" sz="2400" dirty="0"/>
              <a:t>работает на основе запросов и ответов. Клиент отправляет запрос, сервер обрабатывает его и отправляет ответ.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ru-RU" sz="2400" b="1" dirty="0"/>
              <a:t>Методы </a:t>
            </a:r>
            <a:r>
              <a:rPr lang="en-US" sz="2400" b="1" dirty="0"/>
              <a:t>HTTP: </a:t>
            </a:r>
            <a:r>
              <a:rPr lang="ru-RU" sz="2400" dirty="0"/>
              <a:t>Определяют тип действия, которое клиент хочет выполнить на сервере (например, </a:t>
            </a:r>
            <a:r>
              <a:rPr lang="en-US" sz="2400" dirty="0"/>
              <a:t>GET, POST, PUT, DELETE </a:t>
            </a:r>
            <a:r>
              <a:rPr lang="ru-RU" sz="2400" dirty="0"/>
              <a:t>и т.д.).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ru-RU" sz="2400" b="1" dirty="0"/>
              <a:t>Коды состояния: </a:t>
            </a:r>
            <a:r>
              <a:rPr lang="ru-RU" sz="2400" dirty="0"/>
              <a:t>Указывают на результат обработки запроса сервером (например, 200 </a:t>
            </a:r>
            <a:r>
              <a:rPr lang="en-US" sz="2400" dirty="0"/>
              <a:t>OK, 404 Not Found).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ru-RU" sz="2400" b="1" dirty="0"/>
              <a:t>Заголовки (</a:t>
            </a:r>
            <a:r>
              <a:rPr lang="en-US" sz="2400" b="1" dirty="0"/>
              <a:t>Headers): </a:t>
            </a:r>
            <a:r>
              <a:rPr lang="ru-RU" sz="2400" dirty="0"/>
              <a:t>Передают дополнительную информацию о запросе или ответе (например, тип контента, длина контента, информация о кэшировании).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ru-RU" sz="2400" b="1" dirty="0"/>
              <a:t>Тело (</a:t>
            </a:r>
            <a:r>
              <a:rPr lang="en-US" sz="2400" b="1" dirty="0"/>
              <a:t>Body): </a:t>
            </a:r>
            <a:r>
              <a:rPr lang="ru-RU" sz="2400" dirty="0"/>
              <a:t>Содержит данные, передаваемые в запросе или ответе (например, </a:t>
            </a:r>
            <a:r>
              <a:rPr lang="en-US" sz="2400" dirty="0"/>
              <a:t>HTML-</a:t>
            </a:r>
            <a:r>
              <a:rPr lang="ru-RU" sz="2400" dirty="0"/>
              <a:t>документ, </a:t>
            </a:r>
            <a:r>
              <a:rPr lang="en-US" sz="2400" dirty="0"/>
              <a:t>JSON-</a:t>
            </a:r>
            <a:r>
              <a:rPr lang="ru-RU" sz="2400" dirty="0"/>
              <a:t>данные).</a:t>
            </a:r>
          </a:p>
        </p:txBody>
      </p:sp>
    </p:spTree>
    <p:extLst>
      <p:ext uri="{BB962C8B-B14F-4D97-AF65-F5344CB8AC3E}">
        <p14:creationId xmlns:p14="http://schemas.microsoft.com/office/powerpoint/2010/main" val="2280730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</a:t>
            </a:r>
            <a:r>
              <a:rPr lang="en-US" dirty="0"/>
              <a:t>HTTP-</a:t>
            </a:r>
            <a:r>
              <a:rPr lang="ru-RU" dirty="0"/>
              <a:t>запроса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536827"/>
            <a:ext cx="16808631" cy="7035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b="1" dirty="0"/>
              <a:t>HTTP-</a:t>
            </a:r>
            <a:r>
              <a:rPr lang="ru-RU" sz="2400" b="1" dirty="0"/>
              <a:t>запрос состоит из трех основных частей:</a:t>
            </a:r>
            <a:endParaRPr lang="en-US" sz="2400" b="1" dirty="0"/>
          </a:p>
          <a:p>
            <a:pPr>
              <a:lnSpc>
                <a:spcPct val="110000"/>
              </a:lnSpc>
              <a:spcAft>
                <a:spcPts val="1200"/>
              </a:spcAft>
            </a:pPr>
            <a:endParaRPr lang="ru-RU" sz="2400" b="1" dirty="0"/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b="1" dirty="0"/>
              <a:t>Стартовая строка (</a:t>
            </a:r>
            <a:r>
              <a:rPr lang="en-US" sz="2400" b="1" dirty="0"/>
              <a:t>Request Line): </a:t>
            </a:r>
            <a:r>
              <a:rPr lang="ru-RU" sz="2400" dirty="0"/>
              <a:t>Состоит из метода </a:t>
            </a:r>
            <a:r>
              <a:rPr lang="en-US" sz="2400" dirty="0"/>
              <a:t>HTTP, URI </a:t>
            </a:r>
            <a:r>
              <a:rPr lang="ru-RU" sz="2400" dirty="0"/>
              <a:t>и версии протокола.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dirty="0"/>
              <a:t>Пример: </a:t>
            </a:r>
            <a:endParaRPr lang="en-US" sz="2400" dirty="0"/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GET /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index.html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HTTP/1.1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b="1" dirty="0"/>
              <a:t>Заголовки (</a:t>
            </a:r>
            <a:r>
              <a:rPr lang="en-US" sz="2400" b="1" dirty="0"/>
              <a:t>Headers): </a:t>
            </a:r>
            <a:r>
              <a:rPr lang="ru-RU" sz="2400" dirty="0"/>
              <a:t>Передают дополнительную информацию о запросе.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dirty="0"/>
              <a:t>Пример: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Host: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www.example.com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User-Agent: Mozilla/5.0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Accept-Language: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-US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b="1" dirty="0"/>
              <a:t>Пустая строка:</a:t>
            </a:r>
            <a:r>
              <a:rPr lang="en-US" sz="2400" dirty="0"/>
              <a:t> </a:t>
            </a:r>
            <a:r>
              <a:rPr lang="ru-RU" sz="2400" dirty="0"/>
              <a:t>Разделяет заголовки и тело запроса.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b="1" dirty="0"/>
              <a:t>Тело (</a:t>
            </a:r>
            <a:r>
              <a:rPr lang="en-US" sz="2400" b="1" dirty="0"/>
              <a:t>Body):</a:t>
            </a:r>
            <a:r>
              <a:rPr lang="en-US" sz="2400" dirty="0"/>
              <a:t> </a:t>
            </a:r>
            <a:r>
              <a:rPr lang="ru-RU" sz="2400" dirty="0"/>
              <a:t>Необязательная часть запроса, содержащая данные для передачи (например, </a:t>
            </a:r>
            <a:br>
              <a:rPr lang="en-US" sz="2400" dirty="0"/>
            </a:br>
            <a:r>
              <a:rPr lang="ru-RU" sz="2400" dirty="0"/>
              <a:t>в запросах </a:t>
            </a:r>
            <a:r>
              <a:rPr lang="en-US" sz="2400" dirty="0"/>
              <a:t>POST </a:t>
            </a:r>
            <a:r>
              <a:rPr lang="ru-RU" sz="2400" dirty="0"/>
              <a:t>или </a:t>
            </a:r>
            <a:r>
              <a:rPr lang="en-US" sz="2400" dirty="0"/>
              <a:t>PUT).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06832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</a:t>
            </a:r>
            <a:r>
              <a:rPr lang="en-US" dirty="0"/>
              <a:t>HTTP-</a:t>
            </a:r>
            <a:r>
              <a:rPr lang="ru-RU" dirty="0"/>
              <a:t>ответа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536827"/>
            <a:ext cx="16808631" cy="6474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b="1" dirty="0"/>
              <a:t>HTTP-</a:t>
            </a:r>
            <a:r>
              <a:rPr lang="ru-RU" sz="2400" b="1" dirty="0"/>
              <a:t>ответ также состоит из трех основных частей: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endParaRPr lang="ru-RU" sz="2400" dirty="0"/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b="1" dirty="0"/>
              <a:t>Стартовая строка (</a:t>
            </a:r>
            <a:r>
              <a:rPr lang="en-US" sz="2400" b="1" dirty="0"/>
              <a:t>Status Line):</a:t>
            </a:r>
            <a:r>
              <a:rPr lang="ru-RU" sz="2400" b="1" dirty="0"/>
              <a:t> </a:t>
            </a:r>
            <a:r>
              <a:rPr lang="ru-RU" sz="2400" dirty="0"/>
              <a:t>Состоит из версии протокола </a:t>
            </a:r>
            <a:r>
              <a:rPr lang="en-US" sz="2400" dirty="0"/>
              <a:t>HTTP, </a:t>
            </a:r>
            <a:r>
              <a:rPr lang="ru-RU" sz="2400" dirty="0"/>
              <a:t>кода состояния и текстового сообщения состояния.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dirty="0"/>
              <a:t>Пример: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HTTP/1.1 200 OK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b="1" dirty="0"/>
              <a:t>Заголовки (</a:t>
            </a:r>
            <a:r>
              <a:rPr lang="en-US" sz="2400" b="1" dirty="0"/>
              <a:t>Headers):</a:t>
            </a:r>
            <a:r>
              <a:rPr lang="ru-RU" sz="2400" b="1" dirty="0"/>
              <a:t> </a:t>
            </a:r>
            <a:r>
              <a:rPr lang="ru-RU" sz="2400" dirty="0"/>
              <a:t>Передают дополнительную информацию о ответе.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dirty="0"/>
              <a:t>Пример: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Content-Type: text/html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Content-Length: 123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b="1" dirty="0"/>
              <a:t>Пустая строка: </a:t>
            </a:r>
            <a:r>
              <a:rPr lang="ru-RU" sz="2400" dirty="0"/>
              <a:t>Разделяет заголовки и тело ответа.</a:t>
            </a:r>
          </a:p>
          <a:p>
            <a:pPr>
              <a:lnSpc>
                <a:spcPct val="110000"/>
              </a:lnSpc>
              <a:spcAft>
                <a:spcPts val="1200"/>
              </a:spcAft>
            </a:pPr>
            <a:r>
              <a:rPr lang="ru-RU" sz="2400" b="1" dirty="0"/>
              <a:t>Тело (</a:t>
            </a:r>
            <a:r>
              <a:rPr lang="en-US" sz="2400" b="1" dirty="0"/>
              <a:t>Body):</a:t>
            </a:r>
            <a:r>
              <a:rPr lang="ru-RU" sz="2400" b="1" dirty="0"/>
              <a:t> </a:t>
            </a:r>
            <a:r>
              <a:rPr lang="ru-RU" sz="2400" dirty="0"/>
              <a:t>Содержит данные, возвращаемые сервером (например, </a:t>
            </a:r>
            <a:r>
              <a:rPr lang="en-US" sz="2400" dirty="0"/>
              <a:t>HTML-</a:t>
            </a:r>
            <a:r>
              <a:rPr lang="ru-RU" sz="2400" dirty="0"/>
              <a:t>документ, </a:t>
            </a:r>
            <a:r>
              <a:rPr lang="en-US" sz="2400" dirty="0"/>
              <a:t>JSON-</a:t>
            </a:r>
            <a:r>
              <a:rPr lang="ru-RU" sz="2400" dirty="0"/>
              <a:t>данные).</a:t>
            </a:r>
          </a:p>
        </p:txBody>
      </p:sp>
    </p:spTree>
    <p:extLst>
      <p:ext uri="{BB962C8B-B14F-4D97-AF65-F5344CB8AC3E}">
        <p14:creationId xmlns:p14="http://schemas.microsoft.com/office/powerpoint/2010/main" val="4071871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7248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Протокол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http</a:t>
            </a:r>
            <a:br>
              <a:rPr lang="ru-RU" sz="2400" dirty="0">
                <a:solidFill>
                  <a:schemeClr val="tx1"/>
                </a:solidFill>
                <a:latin typeface="+mn-lt"/>
              </a:rPr>
            </a:br>
            <a:r>
              <a:rPr lang="ru-RU" sz="2400" dirty="0">
                <a:solidFill>
                  <a:schemeClr val="tx1"/>
                </a:solidFill>
                <a:latin typeface="+mn-lt"/>
              </a:rPr>
              <a:t>Открываем терминал и выполняем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GET 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запрос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curl –I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www.google.com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HTTP/1.1 200 OK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Content-Type: text/html; charset=ISO-8859-1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Content-Security-Policy-Report-Only: object-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'none';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e-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uri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'self';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script-src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'nonce-TSXiBKHr3dmPDV47eZCaZg' 'strict-dynamic' 'report-sample' 'unsafe-eval' 'unsafe-inline' https: http:;report-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uri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https://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csp.withgoogle.com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csp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gws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/other-hp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P3P: CP="This is not a P3P policy! See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g.co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/p3phelp for more info."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Date: Fri, 26 Jul 2024 06:59:04 GMT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Server: 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gws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84457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с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curl –I &lt;site&gt; - 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получить только заголовки ответа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curl –H "User-Agent: Mozilla/5.0” &lt;site&gt;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выполнить запрос с заголовком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curl –o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file_name.html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&lt;site&gt;</a:t>
            </a:r>
            <a:r>
              <a:rPr lang="ru-RU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сохранить результат запроса в файл</a:t>
            </a:r>
            <a:endParaRPr lang="en-US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801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Протокол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http</a:t>
            </a: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6129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С помощью утилиты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curl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выполните несколько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GET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 запросов к сайтам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Посмотреть на получаемые заголовки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Сохранить результат в файл, открыть файл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863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2114550"/>
            <a:ext cx="5676901" cy="720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26126" y="3632564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59708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665769" cy="6112043"/>
          </a:xfrm>
          <a:prstGeom prst="roundRect">
            <a:avLst>
              <a:gd name="adj" fmla="val 394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743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Имя </a:t>
            </a:r>
            <a:endParaRPr sz="4700" b="1">
              <a:solidFill>
                <a:schemeClr val="dk1"/>
              </a:solidFill>
            </a:endParaRP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Фамилия</a:t>
            </a:r>
            <a:br>
              <a:rPr lang="en-US" sz="1700">
                <a:solidFill>
                  <a:schemeClr val="dk1"/>
                </a:solidFill>
              </a:rPr>
            </a:br>
            <a:endParaRPr sz="5832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8614065" y="3889986"/>
            <a:ext cx="7610400" cy="28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30000"/>
              </a:lnSpc>
              <a:buSzPts val="2100"/>
            </a:pPr>
            <a:r>
              <a:rPr lang="en-US" sz="2101" b="1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Текущая должность</a:t>
            </a: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>
              <a:lnSpc>
                <a:spcPct val="130000"/>
              </a:lnSpc>
              <a:buSzPts val="2100"/>
            </a:pP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Количество лет опыта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Какой у Вас опыт - ключевые кейсы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Самые яркие проекты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Дополнительная информация по вашему усмотрению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Clr>
                <a:schemeClr val="dk1"/>
              </a:buClr>
              <a:buSzPts val="1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SzPts val="2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3" y="6694267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2"/>
          <p:cNvSpPr txBox="1"/>
          <p:nvPr/>
        </p:nvSpPr>
        <p:spPr>
          <a:xfrm>
            <a:off x="1950451" y="5134616"/>
            <a:ext cx="3681000" cy="90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 algn="ctr">
              <a:buSzPts val="2700"/>
            </a:pPr>
            <a:r>
              <a:rPr lang="en-US" sz="2701" b="1">
                <a:latin typeface="Open Sans"/>
                <a:ea typeface="Open Sans"/>
                <a:cs typeface="Open Sans"/>
                <a:sym typeface="Open Sans"/>
              </a:rPr>
              <a:t>Фото преподавателя</a:t>
            </a:r>
            <a:endParaRPr sz="2701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" name="Google Shape;38;p2"/>
          <p:cNvSpPr txBox="1"/>
          <p:nvPr/>
        </p:nvSpPr>
        <p:spPr>
          <a:xfrm>
            <a:off x="8677890" y="6776720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</a:rPr>
              <a:t>Корпоративный e-mail 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Социальные сети (по желанию)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http</a:t>
            </a:r>
          </a:p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Обмен данными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590269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Методы </a:t>
            </a:r>
            <a:r>
              <a:rPr lang="en-US" dirty="0"/>
              <a:t>HTTP-</a:t>
            </a:r>
            <a:r>
              <a:rPr lang="ru-RU" dirty="0"/>
              <a:t>запроса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536827"/>
            <a:ext cx="16808631" cy="5533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b="1" dirty="0"/>
              <a:t>GET:</a:t>
            </a:r>
            <a:r>
              <a:rPr lang="en-US" sz="2400" dirty="0"/>
              <a:t> </a:t>
            </a:r>
            <a:r>
              <a:rPr lang="ru-RU" sz="2400" dirty="0"/>
              <a:t>Запрашивает представление ресурса. Используется для получения данных.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b="1" dirty="0"/>
              <a:t>POST:</a:t>
            </a:r>
            <a:r>
              <a:rPr lang="en-US" sz="2400" dirty="0"/>
              <a:t> </a:t>
            </a:r>
            <a:r>
              <a:rPr lang="ru-RU" sz="2400" dirty="0"/>
              <a:t>Отправляет данные для обработки к указанному ресурсу. Часто используется для создания новых ресурсов.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b="1" dirty="0"/>
              <a:t>PUT:</a:t>
            </a:r>
            <a:r>
              <a:rPr lang="en-US" sz="2400" dirty="0"/>
              <a:t> </a:t>
            </a:r>
            <a:r>
              <a:rPr lang="ru-RU" sz="2400" dirty="0"/>
              <a:t>Загружает представление ресурса. Часто используется для обновления ресурса.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b="1" dirty="0"/>
              <a:t>DELETE:</a:t>
            </a:r>
            <a:r>
              <a:rPr lang="en-US" sz="2400" dirty="0"/>
              <a:t> </a:t>
            </a:r>
            <a:r>
              <a:rPr lang="ru-RU" sz="2400" dirty="0"/>
              <a:t>Удаляет указанный ресурс.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b="1" dirty="0"/>
              <a:t>PATCH:</a:t>
            </a:r>
            <a:r>
              <a:rPr lang="en-US" sz="2400" dirty="0"/>
              <a:t> </a:t>
            </a:r>
            <a:r>
              <a:rPr lang="ru-RU" sz="2400" dirty="0"/>
              <a:t>Частично обновляет ресурс.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b="1" dirty="0"/>
              <a:t>HEAD:</a:t>
            </a:r>
            <a:r>
              <a:rPr lang="en-US" sz="2400" dirty="0"/>
              <a:t> </a:t>
            </a:r>
            <a:r>
              <a:rPr lang="ru-RU" sz="2400" dirty="0"/>
              <a:t>Аналогичен </a:t>
            </a:r>
            <a:r>
              <a:rPr lang="en-US" sz="2400" dirty="0"/>
              <a:t>GET, </a:t>
            </a:r>
            <a:r>
              <a:rPr lang="ru-RU" sz="2400" dirty="0"/>
              <a:t>но сервер возвращает только заголовки без тела ответа.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b="1" dirty="0"/>
              <a:t>OPTIONS:</a:t>
            </a:r>
            <a:r>
              <a:rPr lang="en-US" sz="2400" dirty="0"/>
              <a:t> </a:t>
            </a:r>
            <a:r>
              <a:rPr lang="ru-RU" sz="2400" dirty="0"/>
              <a:t>Возвращает методы </a:t>
            </a:r>
            <a:r>
              <a:rPr lang="en-US" sz="2400" dirty="0"/>
              <a:t>HTTP, </a:t>
            </a:r>
            <a:r>
              <a:rPr lang="ru-RU" sz="2400" dirty="0"/>
              <a:t>поддерживаемые сервером для указанного ресурса.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b="1" dirty="0"/>
              <a:t>TRACE:</a:t>
            </a:r>
            <a:r>
              <a:rPr lang="en-US" sz="2400" dirty="0"/>
              <a:t> </a:t>
            </a:r>
            <a:r>
              <a:rPr lang="ru-RU" sz="2400" dirty="0"/>
              <a:t>Эхо-запрос, возвращает то, что получено на сервере.</a:t>
            </a:r>
          </a:p>
        </p:txBody>
      </p:sp>
    </p:spTree>
    <p:extLst>
      <p:ext uri="{BB962C8B-B14F-4D97-AF65-F5344CB8AC3E}">
        <p14:creationId xmlns:p14="http://schemas.microsoft.com/office/powerpoint/2010/main" val="2425720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HTTP-</a:t>
            </a:r>
            <a:r>
              <a:rPr lang="ru-RU" dirty="0"/>
              <a:t>обмен данными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536827"/>
            <a:ext cx="16808631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400" b="1" dirty="0"/>
              <a:t>Данные запросов могут передаваться тремя способами:</a:t>
            </a:r>
          </a:p>
          <a:p>
            <a:pPr>
              <a:spcAft>
                <a:spcPts val="1200"/>
              </a:spcAft>
            </a:pPr>
            <a:endParaRPr lang="ru-RU" sz="2400" b="1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b="1" dirty="0"/>
              <a:t>В заголовке запроса (параметры пути)</a:t>
            </a:r>
          </a:p>
          <a:p>
            <a:pPr>
              <a:spcAft>
                <a:spcPts val="1200"/>
              </a:spcAft>
            </a:pPr>
            <a:r>
              <a:rPr lang="ru-RU" sz="2400" dirty="0"/>
              <a:t>Например:</a:t>
            </a:r>
            <a:endParaRPr lang="en-US" sz="2400" dirty="0"/>
          </a:p>
          <a:p>
            <a:pPr>
              <a:spcAft>
                <a:spcPts val="1200"/>
              </a:spcAft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www.my-site/hello/name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Aft>
                <a:spcPts val="1200"/>
              </a:spcAft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Здесь будет возвращаться страница определенного пользователя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”name”</a:t>
            </a:r>
            <a:endParaRPr lang="ru-RU" sz="2400" dirty="0">
              <a:latin typeface="+mn-lt"/>
              <a:cs typeface="Courier New" panose="02070309020205020404" pitchFamily="49" charset="0"/>
            </a:endParaRPr>
          </a:p>
          <a:p>
            <a:pPr>
              <a:spcAft>
                <a:spcPts val="1200"/>
              </a:spcAft>
            </a:pPr>
            <a:endParaRPr lang="ru-RU" sz="2400" dirty="0">
              <a:latin typeface="+mn-lt"/>
              <a:cs typeface="Courier New" panose="02070309020205020404" pitchFamily="49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b="1" dirty="0"/>
              <a:t>В заголовке запроса (параметры запроса)</a:t>
            </a:r>
            <a:endParaRPr lang="en-US" sz="2400" b="1" dirty="0"/>
          </a:p>
          <a:p>
            <a:pPr>
              <a:spcAft>
                <a:spcPts val="1200"/>
              </a:spcAft>
            </a:pPr>
            <a:r>
              <a:rPr lang="ru-RU" sz="2400" dirty="0"/>
              <a:t>Например:</a:t>
            </a:r>
            <a:endParaRPr lang="en-US" sz="2400" dirty="0"/>
          </a:p>
          <a:p>
            <a:pPr>
              <a:spcAft>
                <a:spcPts val="1200"/>
              </a:spcAft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www.my-site/data?limit=10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Aft>
                <a:spcPts val="1200"/>
              </a:spcAft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Здесь будут возвращаться какие-то данные с ограничением 10</a:t>
            </a:r>
          </a:p>
          <a:p>
            <a:pPr>
              <a:spcAft>
                <a:spcPts val="1200"/>
              </a:spcAft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b="1" dirty="0"/>
              <a:t>В теле запроса (в формате </a:t>
            </a:r>
            <a:r>
              <a:rPr lang="en-US" sz="2400" b="1" dirty="0"/>
              <a:t>JSON)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30923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</a:t>
            </a:r>
            <a:r>
              <a:rPr lang="ru-RU" dirty="0"/>
              <a:t>формат данных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536827"/>
            <a:ext cx="16808631" cy="5252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sz="2400" dirty="0"/>
              <a:t>JSON (JavaScript Object Notation) — </a:t>
            </a:r>
            <a:r>
              <a:rPr lang="ru-RU" sz="2400" dirty="0"/>
              <a:t>это формат обмена данными, который легко </a:t>
            </a:r>
            <a:r>
              <a:rPr lang="ru-RU" sz="2400" dirty="0" err="1"/>
              <a:t>парсится</a:t>
            </a:r>
            <a:r>
              <a:rPr lang="ru-RU" sz="2400" dirty="0"/>
              <a:t> и генерируется компьютерами и понимается человеком. </a:t>
            </a:r>
            <a:br>
              <a:rPr lang="ru-RU" sz="2400" dirty="0"/>
            </a:br>
            <a:r>
              <a:rPr lang="ru-RU" sz="2400" dirty="0"/>
              <a:t>Он используется для представления структурированных данных в текстовом формате.</a:t>
            </a:r>
          </a:p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sz="2400" dirty="0"/>
              <a:t>JSON </a:t>
            </a:r>
            <a:r>
              <a:rPr lang="ru-RU" sz="2400" dirty="0"/>
              <a:t>широко используется в протоколе </a:t>
            </a:r>
            <a:r>
              <a:rPr lang="en-US" sz="2400" dirty="0"/>
              <a:t>HTTP </a:t>
            </a:r>
            <a:r>
              <a:rPr lang="ru-RU" sz="2400" dirty="0"/>
              <a:t>для передачи данных между клиентом и сервером. Это особенно популярно в веб-разработке, где </a:t>
            </a:r>
            <a:r>
              <a:rPr lang="en-US" sz="2400" dirty="0"/>
              <a:t>JSON </a:t>
            </a:r>
            <a:r>
              <a:rPr lang="ru-RU" sz="2400" dirty="0"/>
              <a:t>часто используется в </a:t>
            </a:r>
            <a:r>
              <a:rPr lang="en-US" sz="2400" dirty="0"/>
              <a:t>API </a:t>
            </a:r>
            <a:r>
              <a:rPr lang="ru-RU" sz="2400" dirty="0"/>
              <a:t>для обмена данными между </a:t>
            </a:r>
            <a:r>
              <a:rPr lang="ru-RU" sz="2400" dirty="0" err="1"/>
              <a:t>фронтенд</a:t>
            </a:r>
            <a:r>
              <a:rPr lang="ru-RU" sz="2400" dirty="0"/>
              <a:t>- и </a:t>
            </a:r>
            <a:r>
              <a:rPr lang="ru-RU" sz="2400" dirty="0" err="1"/>
              <a:t>бекенд</a:t>
            </a:r>
            <a:r>
              <a:rPr lang="ru-RU" sz="2400" dirty="0"/>
              <a:t>-приложениями.</a:t>
            </a:r>
          </a:p>
          <a:p>
            <a:pPr>
              <a:lnSpc>
                <a:spcPct val="120000"/>
              </a:lnSpc>
              <a:spcAft>
                <a:spcPts val="1200"/>
              </a:spcAft>
            </a:pPr>
            <a:endParaRPr lang="ru-RU" sz="2400" dirty="0"/>
          </a:p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ru-RU" sz="2400" b="1" dirty="0"/>
              <a:t>Основные структуры </a:t>
            </a:r>
            <a:r>
              <a:rPr lang="en-US" sz="2400" b="1" dirty="0"/>
              <a:t>JSON: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/>
              <a:t>Словари</a:t>
            </a:r>
          </a:p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/>
              <a:t>Списки</a:t>
            </a:r>
          </a:p>
        </p:txBody>
      </p:sp>
    </p:spTree>
    <p:extLst>
      <p:ext uri="{BB962C8B-B14F-4D97-AF65-F5344CB8AC3E}">
        <p14:creationId xmlns:p14="http://schemas.microsoft.com/office/powerpoint/2010/main" val="32265147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</a:t>
            </a:r>
            <a:r>
              <a:rPr lang="ru-RU" dirty="0"/>
              <a:t>формат данных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536827"/>
            <a:ext cx="16808631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"employees": 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": "John",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": "Doe",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"age": 30,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"email":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john.doe@example.com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": "Anna",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": "Smith",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"age": 24,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"email":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anna.smith@example.com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]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86225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</a:t>
            </a:r>
            <a:r>
              <a:rPr lang="ru-RU" dirty="0"/>
              <a:t>формат данных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536827"/>
            <a:ext cx="16808631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"employees": 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": "John",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": "Doe",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"age": 30,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"email":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john.doe@example.com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": "Anna",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lastName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": "Smith",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"age": 24,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"email":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anna.smith@example.com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]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0533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</a:t>
            </a:r>
            <a:r>
              <a:rPr lang="ru-RU" dirty="0"/>
              <a:t>запрос с данными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536827"/>
            <a:ext cx="1680863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curl -X 'POST’ \					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тип запроса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'http://127.0.0.1:8080/trades’ \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адрес запроса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-H 'accept: application/json’ \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заголовок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-H 'Content-Type: application/json’ \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заголовок</a:t>
            </a:r>
            <a:endParaRPr lang="en-US" sz="2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-d ‘[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				</a:t>
            </a:r>
            <a:r>
              <a:rPr lang="ru-RU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данные в формате </a:t>
            </a:r>
            <a:r>
              <a:rPr lang="en-US" sz="2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"id": 0,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": 0,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"currency": "string",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"side": "string",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"price": 1,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"amount": 0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]’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8696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Ответ сервера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536827"/>
            <a:ext cx="16808631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latin typeface="+mn-lt"/>
                <a:cs typeface="Courier New" panose="02070309020205020404" pitchFamily="49" charset="0"/>
              </a:rPr>
              <a:t>Стартовая строка (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Status Line):</a:t>
            </a:r>
          </a:p>
          <a:p>
            <a:r>
              <a:rPr lang="ru-RU" sz="2400" dirty="0">
                <a:latin typeface="+mn-lt"/>
                <a:cs typeface="Courier New" panose="02070309020205020404" pitchFamily="49" charset="0"/>
              </a:rPr>
              <a:t>Содержит версию протокола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HTTP,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код состояния и краткое описание состояния.</a:t>
            </a:r>
          </a:p>
          <a:p>
            <a:r>
              <a:rPr lang="ru-RU" sz="2400" dirty="0">
                <a:latin typeface="+mn-lt"/>
                <a:cs typeface="Courier New" panose="02070309020205020404" pitchFamily="49" charset="0"/>
              </a:rPr>
              <a:t>Пример: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HTTP/1.1 200 OK</a:t>
            </a:r>
          </a:p>
          <a:p>
            <a:endParaRPr lang="en-US" sz="2400" dirty="0">
              <a:latin typeface="+mn-lt"/>
              <a:cs typeface="Courier New" panose="02070309020205020404" pitchFamily="49" charset="0"/>
            </a:endParaRPr>
          </a:p>
          <a:p>
            <a:r>
              <a:rPr lang="ru-RU" sz="2400" b="1" dirty="0">
                <a:latin typeface="+mn-lt"/>
                <a:cs typeface="Courier New" panose="02070309020205020404" pitchFamily="49" charset="0"/>
              </a:rPr>
              <a:t>Заголовки (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Headers):</a:t>
            </a:r>
          </a:p>
          <a:p>
            <a:r>
              <a:rPr lang="ru-RU" sz="2400" dirty="0">
                <a:latin typeface="+mn-lt"/>
                <a:cs typeface="Courier New" panose="02070309020205020404" pitchFamily="49" charset="0"/>
              </a:rPr>
              <a:t>Передают метаинформацию об ответе, такую как тип контента, длина контента, информация о кэшировании и многое другое. Пример: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less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Copy code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Content-Type: text/html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Content-Length: 138</a:t>
            </a:r>
          </a:p>
          <a:p>
            <a:endParaRPr lang="en-US" sz="2400" dirty="0">
              <a:latin typeface="+mn-lt"/>
              <a:cs typeface="Courier New" panose="02070309020205020404" pitchFamily="49" charset="0"/>
            </a:endParaRPr>
          </a:p>
          <a:p>
            <a:r>
              <a:rPr lang="ru-RU" sz="2400" b="1" dirty="0">
                <a:latin typeface="+mn-lt"/>
                <a:cs typeface="Courier New" panose="02070309020205020404" pitchFamily="49" charset="0"/>
              </a:rPr>
              <a:t>Пустая строка:</a:t>
            </a:r>
          </a:p>
          <a:p>
            <a:r>
              <a:rPr lang="ru-RU" sz="2400" dirty="0">
                <a:latin typeface="+mn-lt"/>
                <a:cs typeface="Courier New" panose="02070309020205020404" pitchFamily="49" charset="0"/>
              </a:rPr>
              <a:t>Разделяет заголовки и тело сообщения.</a:t>
            </a:r>
          </a:p>
          <a:p>
            <a:endParaRPr lang="en-US" sz="2400" dirty="0">
              <a:latin typeface="+mn-lt"/>
              <a:cs typeface="Courier New" panose="02070309020205020404" pitchFamily="49" charset="0"/>
            </a:endParaRPr>
          </a:p>
          <a:p>
            <a:r>
              <a:rPr lang="ru-RU" sz="2400" b="1" dirty="0">
                <a:latin typeface="+mn-lt"/>
                <a:cs typeface="Courier New" panose="02070309020205020404" pitchFamily="49" charset="0"/>
              </a:rPr>
              <a:t>Тело сообщения (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Body):</a:t>
            </a:r>
          </a:p>
          <a:p>
            <a:r>
              <a:rPr lang="ru-RU" sz="2400" dirty="0">
                <a:latin typeface="+mn-lt"/>
                <a:cs typeface="Courier New" panose="02070309020205020404" pitchFamily="49" charset="0"/>
              </a:rPr>
              <a:t>Содержит данные, возвращаемые сервером. В случае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GET-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запроса это может быть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HTML-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документ,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JSON-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данные, изображения и другие ресурсы.</a:t>
            </a:r>
            <a:endParaRPr lang="en-US" sz="2400" dirty="0">
              <a:latin typeface="+mn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2244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Код ответа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6277002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Коды ответа сервера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536827"/>
            <a:ext cx="16808631" cy="4483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2400" b="1" dirty="0">
                <a:latin typeface="+mn-lt"/>
                <a:cs typeface="Courier New" panose="02070309020205020404" pitchFamily="49" charset="0"/>
              </a:rPr>
              <a:t>Стартовая строка (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Status Line):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Содержит версию протокола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HTTP,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код состояния и краткое описание состояния.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Пример: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HTTP/1.1 200 OK</a:t>
            </a: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ru-RU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endParaRPr lang="en-US" sz="2400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+mn-lt"/>
                <a:cs typeface="Courier New" panose="02070309020205020404" pitchFamily="49" charset="0"/>
              </a:rPr>
              <a:t>1xx (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Информационные): Запрос получен и обрабатывается.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2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xx (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Успешные): Запрос успешно выполнен.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3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xx (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Перенаправления): Дополнительные действия клиента необходимы для завершения запроса.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xx (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Клиентские ошибки): Ошибка на стороне клиента.</a:t>
            </a:r>
          </a:p>
          <a:p>
            <a:pPr>
              <a:lnSpc>
                <a:spcPct val="12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5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xx (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Серверные ошибки): Ошибка на стороне сервера.</a:t>
            </a:r>
            <a:endParaRPr lang="en-US" sz="2400" dirty="0">
              <a:latin typeface="+mn-lt"/>
              <a:cs typeface="Courier New" panose="02070309020205020404" pitchFamily="49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5E73430-B562-9142-AD99-204FD58C9AF9}"/>
              </a:ext>
            </a:extLst>
          </p:cNvPr>
          <p:cNvSpPr/>
          <p:nvPr/>
        </p:nvSpPr>
        <p:spPr>
          <a:xfrm>
            <a:off x="3905794" y="3409984"/>
            <a:ext cx="1267097" cy="584563"/>
          </a:xfrm>
          <a:custGeom>
            <a:avLst/>
            <a:gdLst>
              <a:gd name="connsiteX0" fmla="*/ 0 w 1267097"/>
              <a:gd name="connsiteY0" fmla="*/ 292282 h 584563"/>
              <a:gd name="connsiteX1" fmla="*/ 633549 w 1267097"/>
              <a:gd name="connsiteY1" fmla="*/ 0 h 584563"/>
              <a:gd name="connsiteX2" fmla="*/ 1267098 w 1267097"/>
              <a:gd name="connsiteY2" fmla="*/ 292282 h 584563"/>
              <a:gd name="connsiteX3" fmla="*/ 633549 w 1267097"/>
              <a:gd name="connsiteY3" fmla="*/ 584564 h 584563"/>
              <a:gd name="connsiteX4" fmla="*/ 0 w 1267097"/>
              <a:gd name="connsiteY4" fmla="*/ 292282 h 584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7097" h="584563" extrusionOk="0">
                <a:moveTo>
                  <a:pt x="0" y="292282"/>
                </a:moveTo>
                <a:cubicBezTo>
                  <a:pt x="-33325" y="110303"/>
                  <a:pt x="253158" y="11444"/>
                  <a:pt x="633549" y="0"/>
                </a:cubicBezTo>
                <a:cubicBezTo>
                  <a:pt x="987529" y="859"/>
                  <a:pt x="1254123" y="131272"/>
                  <a:pt x="1267098" y="292282"/>
                </a:cubicBezTo>
                <a:cubicBezTo>
                  <a:pt x="1263178" y="457533"/>
                  <a:pt x="974486" y="634101"/>
                  <a:pt x="633549" y="584564"/>
                </a:cubicBezTo>
                <a:cubicBezTo>
                  <a:pt x="265666" y="574724"/>
                  <a:pt x="21992" y="464213"/>
                  <a:pt x="0" y="292282"/>
                </a:cubicBezTo>
                <a:close/>
              </a:path>
            </a:pathLst>
          </a:custGeom>
          <a:noFill/>
          <a:ln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44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20516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Игорь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Стурейко</a:t>
            </a:r>
            <a:br>
              <a:rPr lang="en-US" sz="1700" dirty="0">
                <a:solidFill>
                  <a:schemeClr val="dk1"/>
                </a:solidFill>
              </a:rPr>
            </a:br>
            <a:endParaRPr sz="5832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5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5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1999" u="sng" dirty="0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LinkedIn: 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igor-stureiko</a:t>
            </a: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4" y="2600681"/>
            <a:ext cx="6075476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1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1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1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1A7E28D-2766-7E44-B57F-BD9828098B9C}"/>
              </a:ext>
            </a:extLst>
          </p:cNvPr>
          <p:cNvSpPr/>
          <p:nvPr/>
        </p:nvSpPr>
        <p:spPr>
          <a:xfrm>
            <a:off x="4816930" y="1485837"/>
            <a:ext cx="9284778" cy="520842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199" dirty="0"/>
              <a:t>Отредактировать под преподавателя</a:t>
            </a:r>
            <a:endParaRPr lang="en-US" sz="3199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Коды ответа сервера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680518"/>
            <a:ext cx="16808631" cy="3901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+mn-lt"/>
                <a:cs typeface="Courier New" panose="02070309020205020404" pitchFamily="49" charset="0"/>
              </a:rPr>
              <a:t>1xx (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Информационные): Запрос получен и обрабатывается.</a:t>
            </a:r>
          </a:p>
          <a:p>
            <a:pPr>
              <a:lnSpc>
                <a:spcPct val="150000"/>
              </a:lnSpc>
            </a:pPr>
            <a:endParaRPr lang="ru-RU" sz="2400" b="1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+mn-lt"/>
                <a:cs typeface="Courier New" panose="02070309020205020404" pitchFamily="49" charset="0"/>
              </a:rPr>
              <a:t>100 Continue: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Клиенту следует продолжить запрос.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101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Switching Protocols: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Сервер переключает протоколы согласно запросу клиента.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102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Processing: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Сервер получил запрос и обрабатывает его, но пока нет ответа.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103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Early Hints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: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ранний возврат части заголовков, когда заголовки полного ответа не могут быть быстро сформированы.</a:t>
            </a:r>
          </a:p>
        </p:txBody>
      </p:sp>
    </p:spTree>
    <p:extLst>
      <p:ext uri="{BB962C8B-B14F-4D97-AF65-F5344CB8AC3E}">
        <p14:creationId xmlns:p14="http://schemas.microsoft.com/office/powerpoint/2010/main" val="9421616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Коды ответа сервера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680518"/>
            <a:ext cx="16808631" cy="7225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+mn-lt"/>
                <a:cs typeface="Courier New" panose="02070309020205020404" pitchFamily="49" charset="0"/>
              </a:rPr>
              <a:t>2xx (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Успешные): Запрос успешно выполнен.</a:t>
            </a:r>
          </a:p>
          <a:p>
            <a:pPr>
              <a:lnSpc>
                <a:spcPct val="150000"/>
              </a:lnSpc>
            </a:pPr>
            <a:endParaRPr lang="ru-RU" sz="2400" b="1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+mn-lt"/>
                <a:cs typeface="Courier New" panose="02070309020205020404" pitchFamily="49" charset="0"/>
              </a:rPr>
              <a:t>200 OK: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 успешен.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201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Created: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 успешен, и ресурс был создан.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202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Accepted: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 принят, но еще не обработан.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203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Non-Authoritative Information: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 успешен, но возвращаемые метаданные могут быть не актуальными.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204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No Content: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 успешен, но тело ответа пустое.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205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Reset Content: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 успешен, клиенту следует сбросить представление документа.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206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Partial Content: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Сервер успешно обработал частичный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GET-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207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Multi-Status: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Ответ содержит несколько статусных кодов для разных частей запроса.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208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Already Reported: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Результаты ранее были сообщены.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226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IM Used: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Сервер выполнил запрос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GET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для текущего ресурса, используя одну или несколько манипуляций, описанных в заголовках.</a:t>
            </a:r>
          </a:p>
        </p:txBody>
      </p:sp>
    </p:spTree>
    <p:extLst>
      <p:ext uri="{BB962C8B-B14F-4D97-AF65-F5344CB8AC3E}">
        <p14:creationId xmlns:p14="http://schemas.microsoft.com/office/powerpoint/2010/main" val="31244592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Коды ответа сервера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680518"/>
            <a:ext cx="16808631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+mn-lt"/>
                <a:cs typeface="Courier New" panose="02070309020205020404" pitchFamily="49" charset="0"/>
              </a:rPr>
              <a:t>3xx (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Перенаправления): Дополнительные действия клиента необходимы для завершения запроса.</a:t>
            </a:r>
          </a:p>
          <a:p>
            <a:pPr>
              <a:lnSpc>
                <a:spcPct val="150000"/>
              </a:lnSpc>
            </a:pPr>
            <a:endParaRPr lang="ru-RU" sz="2400" b="1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+mn-lt"/>
                <a:cs typeface="Courier New" panose="02070309020205020404" pitchFamily="49" charset="0"/>
              </a:rPr>
              <a:t>300 Multiple Choices: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 может иметь несколько возможных ответов.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301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Moved Permanently: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Ресурс был перемещен на постоянный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URI.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+mn-lt"/>
                <a:cs typeface="Courier New" panose="02070309020205020404" pitchFamily="49" charset="0"/>
              </a:rPr>
              <a:t>302 Found: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Ресурс временно находится по другому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URI.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+mn-lt"/>
                <a:cs typeface="Courier New" panose="02070309020205020404" pitchFamily="49" charset="0"/>
              </a:rPr>
              <a:t>303 See Other: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Ответ можно найти по другому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URI,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используя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GET-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304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Not Modified: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Ресурс не был изменен с момента последнего запроса.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305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Use Proxy: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Доступ к ресурсу следует осуществлять через прокси.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307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Temporary Redirect: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Ресурс временно находится по другому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URI,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но метод запроса не должен изменяться.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308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Permanent Redirect: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Ресурс был перемещен на постоянный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URI,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и метод запроса не должен изменяться.</a:t>
            </a:r>
          </a:p>
          <a:p>
            <a:pPr>
              <a:lnSpc>
                <a:spcPct val="150000"/>
              </a:lnSpc>
            </a:pPr>
            <a:endParaRPr lang="ru-RU" sz="2400" dirty="0">
              <a:latin typeface="+mn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1120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Коды ответа сервера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680518"/>
            <a:ext cx="16808631" cy="7225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+mn-lt"/>
                <a:cs typeface="Courier New" panose="02070309020205020404" pitchFamily="49" charset="0"/>
              </a:rPr>
              <a:t>4xx (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Клиентские ошибки): Ошибка на стороне клиента.</a:t>
            </a:r>
          </a:p>
          <a:p>
            <a:pPr>
              <a:lnSpc>
                <a:spcPct val="150000"/>
              </a:lnSpc>
            </a:pPr>
            <a:endParaRPr lang="ru-RU" sz="2400" b="1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+mn-lt"/>
                <a:cs typeface="Courier New" panose="02070309020205020404" pitchFamily="49" charset="0"/>
              </a:rPr>
              <a:t>400 Bad Request: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Неверный запрос.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401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Unauthorized: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Требуется аутентификация.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402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Payment Required: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Зарезервирован для будущего использования.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403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Forbidden: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Доступ к ресурсу запрещен.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404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Not Found: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Ресурс не найден.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405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Method Not Allowed: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Метод запроса не поддерживается для данного ресурса.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406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Not Acceptable: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Ресурс не может быть предоставлен в приемлемом для клиента формате.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407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Proxy Authentication Required: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Требуется аутентификация прокси.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408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Request Timeout: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Время ожидания запроса истекло.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409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Conflict: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Конфликт запроса с текущим состоянием ресурса.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410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Gone: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Ресурс больше не доступен.</a:t>
            </a:r>
          </a:p>
        </p:txBody>
      </p:sp>
    </p:spTree>
    <p:extLst>
      <p:ext uri="{BB962C8B-B14F-4D97-AF65-F5344CB8AC3E}">
        <p14:creationId xmlns:p14="http://schemas.microsoft.com/office/powerpoint/2010/main" val="7601854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Коды ответа сервера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680518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+mn-lt"/>
                <a:cs typeface="Courier New" panose="02070309020205020404" pitchFamily="49" charset="0"/>
              </a:rPr>
              <a:t>4xx (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Клиентские ошибки): Ошибка на стороне клиента.</a:t>
            </a:r>
          </a:p>
          <a:p>
            <a:pPr>
              <a:lnSpc>
                <a:spcPct val="150000"/>
              </a:lnSpc>
            </a:pPr>
            <a:endParaRPr lang="ru-RU" sz="2400" b="1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+mn-lt"/>
                <a:cs typeface="Courier New" panose="02070309020205020404" pitchFamily="49" charset="0"/>
              </a:rPr>
              <a:t>411 Length Required: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Отсутствует необходимая длина содержимого.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412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Precondition Failed: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Условие запроса не выполнено.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413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Payload Too Large: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Размер запроса превышает допустимый лимит.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414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URI Too Long: URI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запроса слишком длинный.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415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Unsupported Media Type: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Неподдерживаемый тип содержимого.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416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Range Not Satisfiable: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Запрошенный диапазон не может быть удовлетворен.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417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Expectation Failed: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Ожидание запроса не выполнено.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418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I'm a teapot: "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Я чайник" (обработчик для ситуации, когда сервер понимает запрос, но не может выполнить его).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421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Misdirected Request: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 направлен на сервер, который не может его выполнить.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422 </a:t>
            </a:r>
            <a:r>
              <a:rPr lang="en-US" sz="2400" dirty="0" err="1">
                <a:latin typeface="+mn-lt"/>
                <a:cs typeface="Courier New" panose="02070309020205020404" pitchFamily="49" charset="0"/>
              </a:rPr>
              <a:t>Unprocessable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 Entity: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 понятен, но не может быть обработан из-за семантических ошибок.</a:t>
            </a:r>
          </a:p>
        </p:txBody>
      </p:sp>
    </p:spTree>
    <p:extLst>
      <p:ext uri="{BB962C8B-B14F-4D97-AF65-F5344CB8AC3E}">
        <p14:creationId xmlns:p14="http://schemas.microsoft.com/office/powerpoint/2010/main" val="14864129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Коды ответа сервера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680518"/>
            <a:ext cx="16808631" cy="5563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+mn-lt"/>
                <a:cs typeface="Courier New" panose="02070309020205020404" pitchFamily="49" charset="0"/>
              </a:rPr>
              <a:t>4xx (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Клиентские ошибки): Ошибка на стороне клиента.</a:t>
            </a:r>
          </a:p>
          <a:p>
            <a:pPr>
              <a:lnSpc>
                <a:spcPct val="150000"/>
              </a:lnSpc>
            </a:pPr>
            <a:endParaRPr lang="ru-RU" sz="2400" b="1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+mn-lt"/>
                <a:cs typeface="Courier New" panose="02070309020205020404" pitchFamily="49" charset="0"/>
              </a:rPr>
              <a:t>423 Locked: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Ресурс заблокирован.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424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Failed Dependency: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Запрос не выполнен из-за сбоя предыдущего запроса.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425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Too Early: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Рано выполнять запрос.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426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Upgrade Required: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Требуется обновление протокола.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428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Precondition Required: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Требуется предусловие.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429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Too Many Requests: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Слишком много запросов за короткий промежуток времени.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431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Request Header Fields Too Large: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Заголовки запроса слишком большие.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451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Unavailable For Legal Reasons: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Недоступен по юридическим причинам.</a:t>
            </a:r>
          </a:p>
        </p:txBody>
      </p:sp>
    </p:spTree>
    <p:extLst>
      <p:ext uri="{BB962C8B-B14F-4D97-AF65-F5344CB8AC3E}">
        <p14:creationId xmlns:p14="http://schemas.microsoft.com/office/powerpoint/2010/main" val="20672080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Коды ответа сервера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680518"/>
            <a:ext cx="16808631" cy="7225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+mn-lt"/>
                <a:cs typeface="Courier New" panose="02070309020205020404" pitchFamily="49" charset="0"/>
              </a:rPr>
              <a:t>5xx (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Серверные ошибки): Ошибка на стороне сервера.</a:t>
            </a:r>
          </a:p>
          <a:p>
            <a:pPr>
              <a:lnSpc>
                <a:spcPct val="150000"/>
              </a:lnSpc>
            </a:pPr>
            <a:endParaRPr lang="ru-RU" sz="2400" b="1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+mn-lt"/>
                <a:cs typeface="Courier New" panose="02070309020205020404" pitchFamily="49" charset="0"/>
              </a:rPr>
              <a:t>500 Internal Server Error: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Внутренняя ошибка сервера.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501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Not Implemented: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Сервер не поддерживает функциональность, необходимую для выполнения запроса.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502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Bad Gateway: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Некорректный ответ от промежуточного сервера.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503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Service Unavailable: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Сервис временно недоступен.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504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Gateway Timeout: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Промежуточный сервер не получил своевременный ответ от верхнего сервера.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505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HTTP Version Not Supported: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Версия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HTTP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не поддерживается сервером.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506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Variant Also Negotiates: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Вариант ресурса ошибочно настроен.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507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Insufficient Storage: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Сервер не может сохранить представление ресурса.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508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Loop Detected: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Обнаружен бесконечный цикл.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510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Not Extended: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Требуется дальнейшее расширение.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latin typeface="+mn-lt"/>
                <a:cs typeface="Courier New" panose="02070309020205020404" pitchFamily="49" charset="0"/>
              </a:rPr>
              <a:t>511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Network Authentication Required: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Требуется аутентификация в сети.</a:t>
            </a:r>
          </a:p>
        </p:txBody>
      </p:sp>
    </p:spTree>
    <p:extLst>
      <p:ext uri="{BB962C8B-B14F-4D97-AF65-F5344CB8AC3E}">
        <p14:creationId xmlns:p14="http://schemas.microsoft.com/office/powerpoint/2010/main" val="29011661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</a:t>
            </a:r>
          </a:p>
          <a:p>
            <a:pPr>
              <a:lnSpc>
                <a:spcPct val="90000"/>
              </a:lnSpc>
              <a:buSzPts val="8625"/>
            </a:pP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requests</a:t>
            </a:r>
          </a:p>
        </p:txBody>
      </p:sp>
    </p:spTree>
    <p:extLst>
      <p:ext uri="{BB962C8B-B14F-4D97-AF65-F5344CB8AC3E}">
        <p14:creationId xmlns:p14="http://schemas.microsoft.com/office/powerpoint/2010/main" val="1373003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Библиотека </a:t>
            </a:r>
            <a:r>
              <a:rPr lang="en-US" dirty="0"/>
              <a:t>requests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969917" y="2680518"/>
            <a:ext cx="16808631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latin typeface="+mn-lt"/>
                <a:cs typeface="Courier New" panose="02070309020205020404" pitchFamily="49" charset="0"/>
              </a:rPr>
              <a:t>Библиотека 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requests — 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популярная библиотека для работы с 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HTTP-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запросами в 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Python. 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Она предоставляет простой и удобный интерфейс для отправки 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HTTP-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запросов, обработки ответов и управления 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HTTP-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сессиями. 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requests 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делает работу с 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HTTP-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запросами в 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Python 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интуитивно понятной и легкой.</a:t>
            </a:r>
            <a:endParaRPr lang="en-US" sz="2400" b="1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b="1" dirty="0"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latin typeface="+mn-lt"/>
                <a:cs typeface="Courier New" panose="02070309020205020404" pitchFamily="49" charset="0"/>
              </a:rPr>
              <a:t>Основные возможности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latin typeface="+mn-lt"/>
                <a:cs typeface="Courier New" panose="02070309020205020404" pitchFamily="49" charset="0"/>
              </a:rPr>
              <a:t>Отправка 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HTTP-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запросов: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Поддержка методов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GET, POST, PUT, DELETE, HEAD, OPTIONS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и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PATCH.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latin typeface="+mn-lt"/>
                <a:cs typeface="Courier New" panose="02070309020205020404" pitchFamily="49" charset="0"/>
              </a:rPr>
              <a:t>Обработка 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HTTP-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ответов: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 Легкий доступ к содержимому ответа, заголовкам и статусу.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latin typeface="+mn-lt"/>
                <a:cs typeface="Courier New" panose="02070309020205020404" pitchFamily="49" charset="0"/>
              </a:rPr>
              <a:t>Управление сессиями: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 Поддержка сеансов для сохранения параметров между запросами.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latin typeface="+mn-lt"/>
                <a:cs typeface="Courier New" panose="02070309020205020404" pitchFamily="49" charset="0"/>
              </a:rPr>
              <a:t>Работа с </a:t>
            </a:r>
            <a:r>
              <a:rPr lang="ru-RU" sz="2400" b="1" dirty="0" err="1">
                <a:latin typeface="+mn-lt"/>
                <a:cs typeface="Courier New" panose="02070309020205020404" pitchFamily="49" charset="0"/>
              </a:rPr>
              <a:t>куки</a:t>
            </a:r>
            <a:r>
              <a:rPr lang="ru-RU" sz="2400" b="1" dirty="0">
                <a:latin typeface="+mn-lt"/>
                <a:cs typeface="Courier New" panose="02070309020205020404" pitchFamily="49" charset="0"/>
              </a:rPr>
              <a:t>: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 Автоматическое управление </a:t>
            </a:r>
            <a:r>
              <a:rPr lang="ru-RU" sz="2400" dirty="0" err="1">
                <a:latin typeface="+mn-lt"/>
                <a:cs typeface="Courier New" panose="02070309020205020404" pitchFamily="49" charset="0"/>
              </a:rPr>
              <a:t>куки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latin typeface="+mn-lt"/>
                <a:cs typeface="Courier New" panose="02070309020205020404" pitchFamily="49" charset="0"/>
              </a:rPr>
              <a:t>Поддержка </a:t>
            </a:r>
            <a:r>
              <a:rPr lang="en-US" sz="2400" b="1" dirty="0">
                <a:latin typeface="+mn-lt"/>
                <a:cs typeface="Courier New" panose="02070309020205020404" pitchFamily="49" charset="0"/>
              </a:rPr>
              <a:t>SSL: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Встроенная поддержка </a:t>
            </a:r>
            <a:r>
              <a:rPr lang="en-US" sz="2400" dirty="0">
                <a:latin typeface="+mn-lt"/>
                <a:cs typeface="Courier New" panose="02070309020205020404" pitchFamily="49" charset="0"/>
              </a:rPr>
              <a:t>SSL 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для безопасных соединений.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latin typeface="+mn-lt"/>
                <a:cs typeface="Courier New" panose="02070309020205020404" pitchFamily="49" charset="0"/>
              </a:rPr>
              <a:t>Параметры и данные запросов: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 Простое добавление параметров и данных к запросам.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b="1" dirty="0">
                <a:latin typeface="+mn-lt"/>
                <a:cs typeface="Courier New" panose="02070309020205020404" pitchFamily="49" charset="0"/>
              </a:rPr>
              <a:t>Загрузка файлов:</a:t>
            </a:r>
            <a:r>
              <a:rPr lang="ru-RU" sz="2400" dirty="0">
                <a:latin typeface="+mn-lt"/>
                <a:cs typeface="Courier New" panose="02070309020205020404" pitchFamily="49" charset="0"/>
              </a:rPr>
              <a:t> Поддержка загрузки и отправки файлов.</a:t>
            </a:r>
          </a:p>
        </p:txBody>
      </p:sp>
    </p:spTree>
    <p:extLst>
      <p:ext uri="{BB962C8B-B14F-4D97-AF65-F5344CB8AC3E}">
        <p14:creationId xmlns:p14="http://schemas.microsoft.com/office/powerpoint/2010/main" val="4596762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Файл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live-coding/live-</a:t>
            </a:r>
            <a:r>
              <a:rPr lang="en-US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request.py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Выполнить несколько запросов – продемонстрировать работу библиотеки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requests</a:t>
            </a:r>
          </a:p>
        </p:txBody>
      </p:sp>
    </p:spTree>
    <p:extLst>
      <p:ext uri="{BB962C8B-B14F-4D97-AF65-F5344CB8AC3E}">
        <p14:creationId xmlns:p14="http://schemas.microsoft.com/office/powerpoint/2010/main" val="3192622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1999"/>
            <a:ext cx="12075626" cy="10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1" y="3697974"/>
            <a:ext cx="11804298" cy="49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Файл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live-coding/get-</a:t>
            </a:r>
            <a:r>
              <a:rPr lang="en-US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weather.py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Зарегистрироваться на сайте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  <a:hlinkClick r:id="rId2"/>
              </a:rPr>
              <a:t>https://www.weatherapi.com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Получить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API key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Получить прогноз погоды</a:t>
            </a:r>
            <a:endParaRPr lang="en-US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1817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Библиотека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requests</a:t>
            </a: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14543156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5575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задание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 файле </a:t>
            </a:r>
            <a:r>
              <a:rPr lang="en-US" sz="2400" b="1" dirty="0" err="1">
                <a:solidFill>
                  <a:schemeClr val="tx1"/>
                </a:solidFill>
                <a:latin typeface="JetBrains Mono"/>
              </a:rPr>
              <a:t>mks.py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: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Написать код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для отображения текущих координат и состав экипажа МКС </a:t>
            </a:r>
            <a:br>
              <a:rPr lang="ru-RU" sz="2400" dirty="0">
                <a:solidFill>
                  <a:schemeClr val="tx1"/>
                </a:solidFill>
                <a:latin typeface="JetBrains Mono"/>
              </a:rPr>
            </a:br>
            <a:r>
              <a:rPr lang="ru-RU" sz="2400" dirty="0">
                <a:solidFill>
                  <a:schemeClr val="tx1"/>
                </a:solidFill>
                <a:latin typeface="JetBrains Mono"/>
              </a:rPr>
              <a:t>(</a:t>
            </a:r>
            <a:r>
              <a:rPr lang="en-US" sz="2400" dirty="0">
                <a:solidFill>
                  <a:schemeClr val="tx1"/>
                </a:solidFill>
                <a:latin typeface="JetBrains Mono"/>
                <a:hlinkClick r:id="rId2"/>
              </a:rPr>
              <a:t>http://api.open-notify.org</a:t>
            </a:r>
            <a:r>
              <a:rPr lang="ru-RU" sz="2400" dirty="0">
                <a:solidFill>
                  <a:schemeClr val="tx1"/>
                </a:solidFill>
                <a:latin typeface="JetBrains Mono"/>
              </a:rPr>
              <a:t>)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4117541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8"/>
            <a:ext cx="12981214" cy="6129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Зарегистрироваться на сайте </a:t>
            </a:r>
            <a:r>
              <a:rPr lang="en-US" sz="2400" dirty="0">
                <a:solidFill>
                  <a:schemeClr val="tx1"/>
                </a:solidFill>
                <a:latin typeface="JetBrains Mono"/>
                <a:hlinkClick r:id="rId2"/>
              </a:rPr>
              <a:t>https://www.weatherapi.com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 </a:t>
            </a:r>
            <a:endParaRPr lang="ru-RU" sz="2400" dirty="0">
              <a:solidFill>
                <a:schemeClr val="tx1"/>
              </a:solidFill>
              <a:latin typeface="JetBrains Mono"/>
            </a:endParaRP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Получить </a:t>
            </a:r>
            <a:r>
              <a:rPr lang="en-US" sz="2400" dirty="0">
                <a:solidFill>
                  <a:schemeClr val="tx1"/>
                </a:solidFill>
                <a:latin typeface="JetBrains Mono"/>
              </a:rPr>
              <a:t>API key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Написать код получения погоды </a:t>
            </a:r>
            <a:endParaRPr lang="en-US" sz="2400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6470452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99623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41057241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4091194"/>
            <a:ext cx="15850778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Познакомились с протоколом 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http</a:t>
            </a:r>
            <a:endParaRPr lang="ru-RU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Познакомились с библиотекой 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Request</a:t>
            </a:r>
            <a:endParaRPr lang="ru-RU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Узнали какие типы запросов бывают: 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GET, POST, PUT, PATCH, DELETE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Узнали про формат 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JSON 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в 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http 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запросах и ответах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Поняли что означают коды ответов: 100-е, 200-е, 300-е, 400-е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Попрактиковались в написании 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GET </a:t>
            </a:r>
            <a:r>
              <a:rPr lang="ru-RU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запросов через библиотеку </a:t>
            </a:r>
            <a:r>
              <a:rPr lang="en-US" sz="3000" dirty="0">
                <a:solidFill>
                  <a:srgbClr val="030303"/>
                </a:solidFill>
                <a:latin typeface="Inter"/>
                <a:ea typeface="Inter"/>
                <a:cs typeface="Calibri"/>
                <a:sym typeface="Inter"/>
              </a:rPr>
              <a:t>Request</a:t>
            </a:r>
          </a:p>
          <a:p>
            <a:pPr marL="457239" indent="-457239">
              <a:lnSpc>
                <a:spcPct val="115000"/>
              </a:lnSpc>
              <a:spcAft>
                <a:spcPts val="2400"/>
              </a:spcAft>
              <a:buSzPts val="3000"/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030303"/>
              </a:solidFill>
              <a:latin typeface="Inter"/>
              <a:ea typeface="Inter"/>
              <a:cs typeface="Calibri"/>
              <a:sym typeface="Inter"/>
            </a:endParaRP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70"/>
            <a:ext cx="12230101" cy="11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ЗАКЛЮЧЕНИЕ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2" y="2625267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2"/>
            <a:ext cx="3860437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3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8"/>
            <a:ext cx="1272554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1" y="5013960"/>
            <a:ext cx="1460402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7" y="4141424"/>
            <a:ext cx="1533735" cy="1362993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5" y="5013959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8" y="7057209"/>
            <a:ext cx="2626532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2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0" y="2911845"/>
            <a:ext cx="430060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7" y="3492524"/>
            <a:ext cx="430060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8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52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9" y="4229098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урок. Написание </a:t>
            </a:r>
            <a:r>
              <a:rPr lang="en-US" sz="2400" dirty="0"/>
              <a:t>Task Tracker. </a:t>
            </a:r>
            <a:r>
              <a:rPr lang="ru-RU" sz="2400" dirty="0"/>
              <a:t>Часть </a:t>
            </a:r>
            <a:r>
              <a:rPr lang="en-US" sz="2400" dirty="0"/>
              <a:t>2</a:t>
            </a:r>
            <a:endParaRPr lang="ru-RU" sz="24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9" y="530383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Основы работы с сетью. </a:t>
            </a:r>
            <a:br>
              <a:rPr lang="en-US" sz="2400" dirty="0"/>
            </a:br>
            <a:r>
              <a:rPr lang="ru-RU" sz="2400" dirty="0"/>
              <a:t>Библиотека </a:t>
            </a:r>
            <a:r>
              <a:rPr lang="en-US" sz="2400" dirty="0"/>
              <a:t>Request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9" y="637857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Библиотека </a:t>
            </a:r>
            <a:r>
              <a:rPr lang="en-US" sz="2400" dirty="0"/>
              <a:t>JSON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7" y="772110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chemeClr val="bg1"/>
              </a:gs>
              <a:gs pos="100000">
                <a:srgbClr val="F4841D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7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800"/>
            <a:ext cx="7681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17143" y="5345537"/>
            <a:ext cx="7168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3" y="6420273"/>
            <a:ext cx="7954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41" y="9105336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2" y="614016"/>
            <a:ext cx="1058562" cy="1160564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1" b="1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5"/>
            <a:ext cx="15640768" cy="5078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Протокол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http: 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зачем нужен, как устроен, структура запросов/ответов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Запросы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GET, POST, PUT, PATCH, DELETE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Формат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JSON 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в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http 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запросах и ответах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Коды ответов: 100-е, 200-е, 300-е, 400-е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Написание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GET </a:t>
            </a: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запросов через библиотеку </a:t>
            </a:r>
            <a:r>
              <a:rPr lang="en-US" sz="3600" dirty="0">
                <a:latin typeface="Inter"/>
                <a:ea typeface="Inter"/>
                <a:cs typeface="Inter"/>
                <a:sym typeface="Inter"/>
              </a:rPr>
              <a:t>Requests</a:t>
            </a:r>
            <a:endParaRPr lang="ru-RU" sz="3600" dirty="0"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Протокол 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AC8E3-06FD-AB4A-8B9B-9A62203E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Протокол </a:t>
            </a:r>
            <a:r>
              <a:rPr lang="en-US" dirty="0"/>
              <a:t>http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E701F-D016-E840-92FD-EF7ABEB8E7A5}"/>
              </a:ext>
            </a:extLst>
          </p:cNvPr>
          <p:cNvSpPr txBox="1"/>
          <p:nvPr/>
        </p:nvSpPr>
        <p:spPr>
          <a:xfrm>
            <a:off x="1257300" y="2536827"/>
            <a:ext cx="16808631" cy="611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HTTP (</a:t>
            </a:r>
            <a:r>
              <a:rPr lang="en-US" sz="2400" dirty="0" err="1"/>
              <a:t>HyperText</a:t>
            </a:r>
            <a:r>
              <a:rPr lang="en-US" sz="2400" dirty="0"/>
              <a:t> Transfer Protocol) — </a:t>
            </a:r>
            <a:r>
              <a:rPr lang="ru-RU" sz="2400" dirty="0"/>
              <a:t>это основной протокол, используемый для передачи данных в вебе. Он определяет, как сообщения форматируются и передаются между клиентом и сервером. </a:t>
            </a:r>
            <a:r>
              <a:rPr lang="en-US" sz="2400" dirty="0"/>
              <a:t>HTTP </a:t>
            </a:r>
            <a:r>
              <a:rPr lang="ru-RU" sz="2400" dirty="0"/>
              <a:t>является протоколом прикладного уровня, работающим </a:t>
            </a:r>
            <a:r>
              <a:rPr lang="ru-RU" sz="2400" dirty="0" err="1"/>
              <a:t>повех</a:t>
            </a:r>
            <a:r>
              <a:rPr lang="ru-RU" sz="2400" dirty="0"/>
              <a:t> других протоколов транспортного и сетевого уровня, таких как </a:t>
            </a:r>
            <a:r>
              <a:rPr lang="en-US" sz="2400" dirty="0"/>
              <a:t>TCP/IP.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b="1" dirty="0"/>
              <a:t>Основные концепции </a:t>
            </a:r>
            <a:r>
              <a:rPr lang="en-US" sz="2400" b="1" dirty="0"/>
              <a:t>HTTP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Клиент-серверная архитектура: </a:t>
            </a:r>
            <a:r>
              <a:rPr lang="en-US" sz="2400" dirty="0"/>
              <a:t>HTTP </a:t>
            </a:r>
            <a:r>
              <a:rPr lang="ru-RU" sz="2400" dirty="0"/>
              <a:t>основан на модели клиент-сервер, где клиент</a:t>
            </a:r>
            <a:br>
              <a:rPr lang="en-US" sz="2400" dirty="0"/>
            </a:br>
            <a:r>
              <a:rPr lang="ru-RU" sz="2400" dirty="0"/>
              <a:t> делает запросы, а сервер отвечает на них.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Stateless: HTTP </a:t>
            </a:r>
            <a:r>
              <a:rPr lang="ru-RU" sz="2400" dirty="0"/>
              <a:t>является </a:t>
            </a:r>
            <a:r>
              <a:rPr lang="en-US" sz="2400" dirty="0"/>
              <a:t>stateless</a:t>
            </a:r>
            <a:r>
              <a:rPr lang="ru-RU" sz="2400" dirty="0"/>
              <a:t>, что означает, что каждый запрос от клиента к серверу</a:t>
            </a:r>
            <a:br>
              <a:rPr lang="en-US" sz="2400" dirty="0"/>
            </a:br>
            <a:r>
              <a:rPr lang="ru-RU" sz="2400" dirty="0"/>
              <a:t>обрабатывается независимо, без хранения информации о предыдущих запросах.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Методы </a:t>
            </a:r>
            <a:r>
              <a:rPr lang="en-US" sz="2400" dirty="0"/>
              <a:t>HTTP: HTTP </a:t>
            </a:r>
            <a:r>
              <a:rPr lang="ru-RU" sz="2400" dirty="0"/>
              <a:t>определяет множество методов для выполнения различных действий, </a:t>
            </a:r>
            <a:br>
              <a:rPr lang="en-US" sz="2400" dirty="0"/>
            </a:br>
            <a:r>
              <a:rPr lang="ru-RU" sz="2400" dirty="0"/>
              <a:t>таких как получение, отправка, удаление и обновление данных.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3632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9973</TotalTime>
  <Words>3082</Words>
  <Application>Microsoft Macintosh PowerPoint</Application>
  <PresentationFormat>Custom</PresentationFormat>
  <Paragraphs>417</Paragraphs>
  <Slides>46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46</vt:i4>
      </vt:variant>
    </vt:vector>
  </HeadingPairs>
  <TitlesOfParts>
    <vt:vector size="58" baseType="lpstr">
      <vt:lpstr>Inter SemiBold</vt:lpstr>
      <vt:lpstr>Open Sans</vt:lpstr>
      <vt:lpstr>Calibri</vt:lpstr>
      <vt:lpstr>JetBrains Mono</vt:lpstr>
      <vt:lpstr>Corbel</vt:lpstr>
      <vt:lpstr>Arial</vt:lpstr>
      <vt:lpstr>Roboto</vt:lpstr>
      <vt:lpstr>Inter</vt:lpstr>
      <vt:lpstr>Courier New</vt:lpstr>
      <vt:lpstr>Apple Chancery</vt:lpstr>
      <vt:lpstr>Office Theme</vt:lpstr>
      <vt:lpstr>Custom Design</vt:lpstr>
      <vt:lpstr>Python Основы работы с сетью.  Библиотека Requests.</vt:lpstr>
      <vt:lpstr>PowerPoint Presentation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Протокол http</vt:lpstr>
      <vt:lpstr>Протокол https</vt:lpstr>
      <vt:lpstr>Основные компоненты HTTP</vt:lpstr>
      <vt:lpstr>Структура HTTP-запроса</vt:lpstr>
      <vt:lpstr>Структура HTTP-ответа</vt:lpstr>
      <vt:lpstr>Live-coding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Методы HTTP-запроса</vt:lpstr>
      <vt:lpstr>HTTP-обмен данными</vt:lpstr>
      <vt:lpstr>JSON формат данных</vt:lpstr>
      <vt:lpstr>JSON формат данных</vt:lpstr>
      <vt:lpstr>JSON формат данных</vt:lpstr>
      <vt:lpstr>POST запрос с данными</vt:lpstr>
      <vt:lpstr>Ответ сервера</vt:lpstr>
      <vt:lpstr>PowerPoint Presentation</vt:lpstr>
      <vt:lpstr>Коды ответа сервера</vt:lpstr>
      <vt:lpstr>Коды ответа сервера</vt:lpstr>
      <vt:lpstr>Коды ответа сервера</vt:lpstr>
      <vt:lpstr>Коды ответа сервера</vt:lpstr>
      <vt:lpstr>Коды ответа сервера</vt:lpstr>
      <vt:lpstr>Коды ответа сервера</vt:lpstr>
      <vt:lpstr>Коды ответа сервера</vt:lpstr>
      <vt:lpstr>Коды ответа сервера</vt:lpstr>
      <vt:lpstr>PowerPoint Presentation</vt:lpstr>
      <vt:lpstr>Библиотека requests</vt:lpstr>
      <vt:lpstr>Live-coding</vt:lpstr>
      <vt:lpstr>Live-coding</vt:lpstr>
      <vt:lpstr>PowerPoint Presentation</vt:lpstr>
      <vt:lpstr>Задание в сессионном зале</vt:lpstr>
      <vt:lpstr>Задание в сессионном зале</vt:lpstr>
      <vt:lpstr>PowerPoint Presentation</vt:lpstr>
      <vt:lpstr>Работа в сессионных залах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122</cp:revision>
  <dcterms:created xsi:type="dcterms:W3CDTF">2022-11-15T10:50:05Z</dcterms:created>
  <dcterms:modified xsi:type="dcterms:W3CDTF">2024-07-29T15:30:06Z</dcterms:modified>
</cp:coreProperties>
</file>